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6" r:id="rId4"/>
    <p:sldId id="258" r:id="rId5"/>
    <p:sldId id="259" r:id="rId6"/>
    <p:sldId id="260" r:id="rId7"/>
    <p:sldId id="261" r:id="rId8"/>
    <p:sldId id="275" r:id="rId9"/>
    <p:sldId id="265" r:id="rId10"/>
    <p:sldId id="263" r:id="rId11"/>
    <p:sldId id="262" r:id="rId12"/>
    <p:sldId id="266" r:id="rId13"/>
    <p:sldId id="270" r:id="rId14"/>
    <p:sldId id="269" r:id="rId15"/>
    <p:sldId id="273" r:id="rId16"/>
    <p:sldId id="267" r:id="rId17"/>
    <p:sldId id="284" r:id="rId18"/>
    <p:sldId id="285" r:id="rId19"/>
    <p:sldId id="278" r:id="rId20"/>
    <p:sldId id="276" r:id="rId21"/>
    <p:sldId id="281" r:id="rId22"/>
    <p:sldId id="282" r:id="rId23"/>
    <p:sldId id="277" r:id="rId24"/>
    <p:sldId id="279" r:id="rId25"/>
    <p:sldId id="274" r:id="rId26"/>
    <p:sldId id="280" r:id="rId27"/>
    <p:sldId id="268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5" autoAdjust="0"/>
    <p:restoredTop sz="94660"/>
  </p:normalViewPr>
  <p:slideViewPr>
    <p:cSldViewPr>
      <p:cViewPr>
        <p:scale>
          <a:sx n="50" d="100"/>
          <a:sy n="50" d="100"/>
        </p:scale>
        <p:origin x="-15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B50A-1FC1-4AA4-8DD2-6B8E5002F29F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2CC0-6275-458F-A946-951CE00449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v6cXkzlEQ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domain.org/asset/tdc02_vid_metamorph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Get a learning target </a:t>
            </a:r>
            <a:br>
              <a:rPr lang="en-US" b="1" dirty="0" smtClean="0"/>
            </a:br>
            <a:r>
              <a:rPr lang="en-US" b="1" dirty="0" smtClean="0"/>
              <a:t>sheet from up front</a:t>
            </a:r>
            <a:r>
              <a:rPr lang="en-US" dirty="0" smtClean="0"/>
              <a:t>		3/9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can describe how growth and development are related to cell division, growth, and </a:t>
            </a:r>
            <a:r>
              <a:rPr lang="en-US" dirty="0" smtClean="0"/>
              <a:t>signaling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 can describe how cells become specialized for specific </a:t>
            </a:r>
            <a:r>
              <a:rPr lang="en-US" dirty="0" smtClean="0"/>
              <a:t>functions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s://encrypted-tbn1.google.com/images?q=tbn:ANd9GcQZNHn0_8sWUjh8S_3-s5GFN5IXygVlIcWhVsAR_KDx2HSORChP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6324600" cy="6324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943600" y="571500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4400" y="8382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New Cell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52600" y="16764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9906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457200"/>
            <a:ext cx="21336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Cell division</a:t>
            </a:r>
          </a:p>
          <a:p>
            <a:r>
              <a:rPr lang="en-US" sz="2800" b="1" dirty="0" smtClean="0"/>
              <a:t>(mitosis)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477000" y="22098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5791200"/>
            <a:ext cx="152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47800" y="20574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22860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Cell grows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2057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DNA replication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676400"/>
            <a:ext cx="2362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Cell gets ready to divide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cells keep dividing until they make a hollow ball called a </a:t>
            </a:r>
            <a:r>
              <a:rPr lang="en-US" b="1" u="sng" dirty="0" smtClean="0"/>
              <a:t>blastula</a:t>
            </a:r>
            <a:endParaRPr lang="en-US" b="1" u="sng" dirty="0"/>
          </a:p>
        </p:txBody>
      </p:sp>
      <p:pic>
        <p:nvPicPr>
          <p:cNvPr id="19458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2667" t="65517" r="73333" b="10345"/>
          <a:stretch>
            <a:fillRect/>
          </a:stretch>
        </p:blipFill>
        <p:spPr bwMode="auto">
          <a:xfrm>
            <a:off x="4724400" y="2819400"/>
            <a:ext cx="3505200" cy="2726267"/>
          </a:xfrm>
          <a:prstGeom prst="rect">
            <a:avLst/>
          </a:prstGeom>
          <a:noFill/>
        </p:spPr>
      </p:pic>
      <p:pic>
        <p:nvPicPr>
          <p:cNvPr id="7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8036" t="9236" r="29464" b="69982"/>
          <a:stretch>
            <a:fillRect/>
          </a:stretch>
        </p:blipFill>
        <p:spPr bwMode="auto">
          <a:xfrm>
            <a:off x="533400" y="3657600"/>
            <a:ext cx="4114800" cy="89530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4991100" y="2705100"/>
            <a:ext cx="6858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4762" t="65517" r="52205" b="9852"/>
          <a:stretch>
            <a:fillRect/>
          </a:stretch>
        </p:blipFill>
        <p:spPr bwMode="auto">
          <a:xfrm>
            <a:off x="685800" y="3124200"/>
            <a:ext cx="4648200" cy="20574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525963"/>
          </a:xfrm>
        </p:spPr>
        <p:txBody>
          <a:bodyPr/>
          <a:lstStyle/>
          <a:p>
            <a:r>
              <a:rPr lang="en-US" b="1" u="sng" dirty="0" err="1" smtClean="0"/>
              <a:t>Gastrulation</a:t>
            </a:r>
            <a:r>
              <a:rPr lang="en-US" dirty="0" smtClean="0"/>
              <a:t>: cells on the outside start to push in</a:t>
            </a:r>
            <a:endParaRPr lang="en-US" b="1" i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1790700" y="2324100"/>
            <a:ext cx="2819400" cy="1676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4762" t="65517" r="52205" b="9852"/>
          <a:stretch>
            <a:fillRect/>
          </a:stretch>
        </p:blipFill>
        <p:spPr bwMode="auto">
          <a:xfrm>
            <a:off x="685800" y="3124200"/>
            <a:ext cx="4648200" cy="20574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Gastrula</a:t>
            </a:r>
            <a:r>
              <a:rPr lang="en-US" dirty="0" smtClean="0"/>
              <a:t>: hollow ball of cells when cells on the outside start to push inward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000500" y="2705100"/>
            <a:ext cx="9144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4762" t="65517" r="21905" b="9852"/>
          <a:stretch>
            <a:fillRect/>
          </a:stretch>
        </p:blipFill>
        <p:spPr bwMode="auto">
          <a:xfrm>
            <a:off x="685800" y="3124200"/>
            <a:ext cx="7920990" cy="20574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outside cells start to form the </a:t>
            </a:r>
            <a:r>
              <a:rPr lang="en-US" sz="2800" b="1" u="sng" dirty="0" smtClean="0"/>
              <a:t>nervous system </a:t>
            </a:r>
            <a:r>
              <a:rPr lang="en-US" sz="2800" i="1" dirty="0" smtClean="0"/>
              <a:t>(brain, nerves, spinal cord)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2514600"/>
            <a:ext cx="18288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4762" t="65517" r="21905" b="9852"/>
          <a:stretch>
            <a:fillRect/>
          </a:stretch>
        </p:blipFill>
        <p:spPr bwMode="auto">
          <a:xfrm>
            <a:off x="685800" y="3124200"/>
            <a:ext cx="7920990" cy="20574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After the nervous system starts to form we call it a </a:t>
            </a:r>
            <a:r>
              <a:rPr lang="en-US" b="1" u="sng" dirty="0" err="1"/>
              <a:t>n</a:t>
            </a:r>
            <a:r>
              <a:rPr lang="en-US" b="1" u="sng" dirty="0" err="1" smtClean="0"/>
              <a:t>eurula</a:t>
            </a:r>
            <a:endParaRPr lang="en-US" b="1" i="1" u="sng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0" y="2514600"/>
            <a:ext cx="32766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Gastrulation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http://www.youtube.com/watch?v=8v6cXkzlEQA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the organism in each of the stages we’ve talked about</a:t>
            </a:r>
          </a:p>
          <a:p>
            <a:pPr lvl="1"/>
            <a:r>
              <a:rPr lang="en-US" dirty="0" smtClean="0"/>
              <a:t>Zygote</a:t>
            </a:r>
          </a:p>
          <a:p>
            <a:pPr lvl="1"/>
            <a:r>
              <a:rPr lang="en-US" dirty="0" smtClean="0"/>
              <a:t>Embryo</a:t>
            </a:r>
          </a:p>
          <a:p>
            <a:pPr lvl="1"/>
            <a:r>
              <a:rPr lang="en-US" dirty="0" smtClean="0"/>
              <a:t>Blastula</a:t>
            </a:r>
          </a:p>
          <a:p>
            <a:pPr lvl="1"/>
            <a:r>
              <a:rPr lang="en-US" dirty="0" smtClean="0"/>
              <a:t>Gastrula</a:t>
            </a:r>
          </a:p>
          <a:p>
            <a:pPr lvl="1"/>
            <a:r>
              <a:rPr lang="en-US" dirty="0" err="1" smtClean="0"/>
              <a:t>Neurula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stages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How do cells become specialized (</a:t>
            </a:r>
            <a:r>
              <a:rPr lang="en-US" i="1" dirty="0" smtClean="0"/>
              <a:t>get a specific job)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 13 Notes 1 </a:t>
            </a:r>
          </a:p>
          <a:p>
            <a:r>
              <a:rPr lang="en-US" dirty="0" smtClean="0"/>
              <a:t>Short Video &amp; Practice activity</a:t>
            </a:r>
          </a:p>
          <a:p>
            <a:r>
              <a:rPr lang="en-US" dirty="0" smtClean="0"/>
              <a:t>Finish Notes 1</a:t>
            </a:r>
          </a:p>
          <a:p>
            <a:r>
              <a:rPr lang="en-US" dirty="0" smtClean="0"/>
              <a:t>Short video &amp; Practice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ystembio.com/images/graphic_diffRepor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943600" cy="54231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1"/>
            <a:ext cx="8229600" cy="1219200"/>
          </a:xfrm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Differentiation</a:t>
            </a:r>
            <a:r>
              <a:rPr lang="en-US" dirty="0" smtClean="0"/>
              <a:t>: cells becoming specialized (</a:t>
            </a:r>
            <a:r>
              <a:rPr lang="en-US" i="1" dirty="0" smtClean="0"/>
              <a:t>ready to perform a specific job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ystembio.com/images/graphic_diffRepor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34885"/>
            <a:ext cx="5943600" cy="54231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219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Differentiation happens when cells </a:t>
            </a:r>
            <a:r>
              <a:rPr lang="en-US" b="1" u="sng" dirty="0" smtClean="0"/>
              <a:t>send chemical signals </a:t>
            </a:r>
            <a:r>
              <a:rPr lang="en-US" dirty="0" smtClean="0"/>
              <a:t>to 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05800" cy="1905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If you move a cell it will become </a:t>
            </a:r>
            <a:r>
              <a:rPr lang="en-US" b="1" u="sng" dirty="0" smtClean="0"/>
              <a:t>the same type of cell </a:t>
            </a:r>
            <a:r>
              <a:rPr lang="en-US" dirty="0" smtClean="0"/>
              <a:t>as its new “neighbors” because of these chemical signals</a:t>
            </a:r>
            <a:endParaRPr lang="en-US" dirty="0"/>
          </a:p>
        </p:txBody>
      </p:sp>
      <p:pic>
        <p:nvPicPr>
          <p:cNvPr id="4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52028" t="65517" r="25397" b="9852"/>
          <a:stretch>
            <a:fillRect/>
          </a:stretch>
        </p:blipFill>
        <p:spPr bwMode="auto">
          <a:xfrm>
            <a:off x="3276600" y="3124200"/>
            <a:ext cx="2438400" cy="2057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181600" y="3581400"/>
            <a:ext cx="12954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0" y="3048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Becomes a nerve cell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876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Becomes a stomach cell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724400" y="4191000"/>
            <a:ext cx="10668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3657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Becomes a skin cell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09800" y="4343400"/>
            <a:ext cx="1828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Stem cells</a:t>
            </a:r>
            <a:r>
              <a:rPr lang="en-US" dirty="0" smtClean="0"/>
              <a:t>: cells that have not become specialized yet</a:t>
            </a:r>
          </a:p>
          <a:p>
            <a:endParaRPr lang="en-US" b="1" u="sng" dirty="0" smtClean="0"/>
          </a:p>
          <a:p>
            <a:r>
              <a:rPr lang="en-US" dirty="0" smtClean="0"/>
              <a:t>Scientists are interested in stem cells because they can be turned into many types of </a:t>
            </a:r>
            <a:r>
              <a:rPr lang="en-US" b="1" u="sng" dirty="0" smtClean="0"/>
              <a:t>other cells</a:t>
            </a:r>
          </a:p>
          <a:p>
            <a:pPr lvl="1"/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Healing damaged</a:t>
            </a:r>
            <a:br>
              <a:rPr lang="en-US" dirty="0" smtClean="0"/>
            </a:br>
            <a:r>
              <a:rPr lang="en-US" dirty="0" smtClean="0"/>
              <a:t>tissues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Drug research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13104" t="23958" r="52343" b="43750"/>
          <a:stretch>
            <a:fillRect/>
          </a:stretch>
        </p:blipFill>
        <p:spPr bwMode="auto">
          <a:xfrm>
            <a:off x="4648200" y="1447800"/>
            <a:ext cx="3505200" cy="18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l="12884" t="37500" r="51391" b="20834"/>
          <a:stretch>
            <a:fillRect/>
          </a:stretch>
        </p:blipFill>
        <p:spPr bwMode="auto">
          <a:xfrm>
            <a:off x="5334000" y="3581400"/>
            <a:ext cx="33699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lastocy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52800"/>
            <a:ext cx="3048000" cy="304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method of researching embryonic stem cells will </a:t>
            </a:r>
            <a:r>
              <a:rPr lang="en-US" b="1" u="sng" dirty="0" smtClean="0"/>
              <a:t>kill </a:t>
            </a:r>
            <a:r>
              <a:rPr lang="en-US" dirty="0" smtClean="0"/>
              <a:t>the embryo</a:t>
            </a:r>
          </a:p>
          <a:p>
            <a:endParaRPr lang="en-US" b="1" u="sng" dirty="0" smtClean="0"/>
          </a:p>
          <a:p>
            <a:r>
              <a:rPr lang="en-US" dirty="0" smtClean="0"/>
              <a:t>BUT researchers are </a:t>
            </a:r>
            <a:br>
              <a:rPr lang="en-US" dirty="0" smtClean="0"/>
            </a:br>
            <a:r>
              <a:rPr lang="en-US" dirty="0" smtClean="0"/>
              <a:t>working to change this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case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Metamorphosis</a:t>
            </a:r>
            <a:r>
              <a:rPr lang="en-US" dirty="0" smtClean="0"/>
              <a:t>: When an organism dramatically changes after birth</a:t>
            </a:r>
            <a:endParaRPr lang="en-US" dirty="0"/>
          </a:p>
        </p:txBody>
      </p:sp>
      <p:pic>
        <p:nvPicPr>
          <p:cNvPr id="43010" name="Picture 2" descr="https://encrypted-tbn3.google.com/images?q=tbn:ANd9GcRZGQt8A1ZK_IoCIxFYtfJPhlVr__7jn7AGVaca7by122WdeWMN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4648200" cy="3481665"/>
          </a:xfrm>
          <a:prstGeom prst="rect">
            <a:avLst/>
          </a:prstGeom>
          <a:noFill/>
        </p:spPr>
      </p:pic>
      <p:pic>
        <p:nvPicPr>
          <p:cNvPr id="43012" name="Picture 4" descr="http://www.rahmahmuslimhomeschool.co.uk/index/wp-content/uploads/2011/12/stages-of-metamorph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27432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Metamorphosis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Metamorphosis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http://www.teachersdomain.org/asset/tdc02_vid_metamorph/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3400" y="0"/>
            <a:ext cx="7086600" cy="7086600"/>
            <a:chOff x="533400" y="0"/>
            <a:chExt cx="7086600" cy="7086600"/>
          </a:xfrm>
        </p:grpSpPr>
        <p:pic>
          <p:nvPicPr>
            <p:cNvPr id="44034" name="Picture 6" descr="https://encrypted-tbn1.google.com/images?q=tbn:ANd9GcQZNHn0_8sWUjh8S_3-s5GFN5IXygVlIcWhVsAR_KDx2HSORChPg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0"/>
              <a:ext cx="7086600" cy="708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371600" y="914400"/>
              <a:ext cx="1447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1000" y="762000"/>
              <a:ext cx="1676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4600" y="2057400"/>
              <a:ext cx="1219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38800" y="6248400"/>
              <a:ext cx="1676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6248400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1676400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2057400"/>
              <a:ext cx="1066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 13 Notes #1 </a:t>
            </a:r>
            <a:br>
              <a:rPr lang="en-US" dirty="0" smtClean="0"/>
            </a:br>
            <a:r>
              <a:rPr lang="en-US" dirty="0" smtClean="0"/>
              <a:t>Growth &amp;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s://encrypted-tbn1.google.com/images?q=tbn:ANd9GcRDdBQO7VzIUG2zaEVtLf_2u9kllBjSBjfsSiWU26tbbPyvx87E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199"/>
            <a:ext cx="7467600" cy="4924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dirty="0" err="1" smtClean="0"/>
              <a:t>Multicellular</a:t>
            </a:r>
            <a:r>
              <a:rPr lang="en-US" dirty="0" smtClean="0"/>
              <a:t> organisms are formed by</a:t>
            </a:r>
            <a:br>
              <a:rPr lang="en-US" dirty="0" smtClean="0"/>
            </a:br>
            <a:r>
              <a:rPr lang="en-US" b="1" u="sng" dirty="0" smtClean="0"/>
              <a:t>cell growth, division, and differentiation</a:t>
            </a:r>
            <a:endParaRPr lang="en-US" b="1" u="sng" dirty="0"/>
          </a:p>
        </p:txBody>
      </p:sp>
      <p:pic>
        <p:nvPicPr>
          <p:cNvPr id="3074" name="Picture 2" descr="https://encrypted-tbn1.google.com/images?q=tbn:ANd9GcRDdBQO7VzIUG2zaEVtLf_2u9kllBjSBjfsSiWU26tbbPyvx87E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497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Fertilization: </a:t>
            </a:r>
            <a:r>
              <a:rPr lang="en-US" b="1" u="sng" dirty="0" smtClean="0"/>
              <a:t>sperm and egg coming together</a:t>
            </a:r>
          </a:p>
          <a:p>
            <a:endParaRPr lang="en-US" b="1" u="sng" dirty="0"/>
          </a:p>
          <a:p>
            <a:endParaRPr lang="en-US" b="1" u="sng" dirty="0"/>
          </a:p>
        </p:txBody>
      </p:sp>
      <p:pic>
        <p:nvPicPr>
          <p:cNvPr id="2050" name="Picture 2" descr="https://encrypted-tbn0.google.com/images?q=tbn:ANd9GcSo4JMypVKQnHCMYO6jHrSSou-1iZXpx56cMBPjxLrcIeE-S6eh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410200" cy="366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sperm and egg come together they form a </a:t>
            </a:r>
            <a:r>
              <a:rPr lang="en-US" b="1" u="sng" dirty="0" smtClean="0"/>
              <a:t>zygote</a:t>
            </a:r>
            <a:endParaRPr lang="en-US" b="1" u="sng" dirty="0"/>
          </a:p>
        </p:txBody>
      </p:sp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5333" t="10345" r="76000" b="68966"/>
          <a:stretch>
            <a:fillRect/>
          </a:stretch>
        </p:blipFill>
        <p:spPr bwMode="auto">
          <a:xfrm>
            <a:off x="3124200" y="3429000"/>
            <a:ext cx="2590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After fertilization, </a:t>
            </a:r>
            <a:r>
              <a:rPr lang="en-US" b="1" u="sng" dirty="0" smtClean="0"/>
              <a:t>cell division </a:t>
            </a:r>
            <a:r>
              <a:rPr lang="en-US" dirty="0" smtClean="0"/>
              <a:t>starts</a:t>
            </a:r>
            <a:endParaRPr lang="en-US" dirty="0"/>
          </a:p>
        </p:txBody>
      </p:sp>
      <p:pic>
        <p:nvPicPr>
          <p:cNvPr id="5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8036" t="9236" r="29464" b="69982"/>
          <a:stretch>
            <a:fillRect/>
          </a:stretch>
        </p:blipFill>
        <p:spPr bwMode="auto">
          <a:xfrm>
            <a:off x="685800" y="2667000"/>
            <a:ext cx="770466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Embryo</a:t>
            </a:r>
            <a:r>
              <a:rPr lang="en-US" dirty="0" smtClean="0"/>
              <a:t>: organism once its made of more than one cell</a:t>
            </a:r>
            <a:endParaRPr lang="en-US" b="1" u="sng" dirty="0"/>
          </a:p>
        </p:txBody>
      </p:sp>
      <p:pic>
        <p:nvPicPr>
          <p:cNvPr id="4" name="Picture 2" descr="http://www.ekcsk12.org/faculty/jbuckley/leclass/development1.gif"/>
          <p:cNvPicPr>
            <a:picLocks noChangeAspect="1" noChangeArrowheads="1"/>
          </p:cNvPicPr>
          <p:nvPr/>
        </p:nvPicPr>
        <p:blipFill>
          <a:blip r:embed="rId2" cstate="print"/>
          <a:srcRect l="8036" t="9236" r="29464" b="69982"/>
          <a:stretch>
            <a:fillRect/>
          </a:stretch>
        </p:blipFill>
        <p:spPr bwMode="auto">
          <a:xfrm>
            <a:off x="762000" y="3200400"/>
            <a:ext cx="7704667" cy="1676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819400" y="2514600"/>
            <a:ext cx="9906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2514600"/>
            <a:ext cx="37338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b="1" u="sng" dirty="0" err="1" smtClean="0"/>
              <a:t>Interphase</a:t>
            </a:r>
            <a:r>
              <a:rPr lang="en-US" dirty="0" smtClean="0"/>
              <a:t> (90% of the time): cell is not dividing</a:t>
            </a:r>
          </a:p>
          <a:p>
            <a:pPr lvl="1">
              <a:buNone/>
            </a:pPr>
            <a:r>
              <a:rPr lang="en-US" b="1" u="sng" dirty="0" smtClean="0"/>
              <a:t>G1</a:t>
            </a:r>
            <a:r>
              <a:rPr lang="en-US" dirty="0" smtClean="0"/>
              <a:t>     (cell gets bigger)</a:t>
            </a:r>
          </a:p>
          <a:p>
            <a:pPr lvl="1">
              <a:buNone/>
            </a:pPr>
            <a:r>
              <a:rPr lang="en-US" b="1" u="sng" dirty="0" smtClean="0"/>
              <a:t>S	</a:t>
            </a:r>
            <a:r>
              <a:rPr lang="en-US" dirty="0" smtClean="0"/>
              <a:t>	   (DNA replication)</a:t>
            </a:r>
          </a:p>
          <a:p>
            <a:pPr lvl="1">
              <a:buNone/>
            </a:pPr>
            <a:r>
              <a:rPr lang="en-US" b="1" u="sng" dirty="0" smtClean="0"/>
              <a:t>G2</a:t>
            </a:r>
            <a:r>
              <a:rPr lang="en-US" dirty="0" smtClean="0"/>
              <a:t>	   (More organelles made, getting ready to divide)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/>
              <a:t>Mitosis</a:t>
            </a:r>
            <a:r>
              <a:rPr lang="en-US" dirty="0" smtClean="0"/>
              <a:t>: cell division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370</Words>
  <Application>Microsoft Office PowerPoint</Application>
  <PresentationFormat>On-screen Show (4:3)</PresentationFormat>
  <Paragraphs>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Get a learning target  sheet from up front  3/9</vt:lpstr>
      <vt:lpstr>Agenda</vt:lpstr>
      <vt:lpstr>CH 13 Notes #1  Growth &amp; Development</vt:lpstr>
      <vt:lpstr>Slide 4</vt:lpstr>
      <vt:lpstr>Sexual reproduction</vt:lpstr>
      <vt:lpstr>Slide 6</vt:lpstr>
      <vt:lpstr>Slide 7</vt:lpstr>
      <vt:lpstr>Slide 8</vt:lpstr>
      <vt:lpstr>Cell cycle</vt:lpstr>
      <vt:lpstr>Slide 10</vt:lpstr>
      <vt:lpstr>Slide 11</vt:lpstr>
      <vt:lpstr>Slide 12</vt:lpstr>
      <vt:lpstr>Slide 13</vt:lpstr>
      <vt:lpstr>Slide 14</vt:lpstr>
      <vt:lpstr>Slide 15</vt:lpstr>
      <vt:lpstr>Gastrulation Animation</vt:lpstr>
      <vt:lpstr>Foldable</vt:lpstr>
      <vt:lpstr>Developmental stages quiz!</vt:lpstr>
      <vt:lpstr>How do cells become specialized (get a specific job)?</vt:lpstr>
      <vt:lpstr>Slide 20</vt:lpstr>
      <vt:lpstr>Slide 21</vt:lpstr>
      <vt:lpstr>Slide 22</vt:lpstr>
      <vt:lpstr>Stem Cells</vt:lpstr>
      <vt:lpstr>Uses of stem cells</vt:lpstr>
      <vt:lpstr>Stem cell controversy</vt:lpstr>
      <vt:lpstr>A special case of development</vt:lpstr>
      <vt:lpstr>Video: Metamorphosis Examples</vt:lpstr>
      <vt:lpstr>Slide 28</vt:lpstr>
    </vt:vector>
  </TitlesOfParts>
  <Company>GVSU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a learning target sheet from up front  3/9</dc:title>
  <dc:creator>sliderro</dc:creator>
  <cp:lastModifiedBy>sliderro</cp:lastModifiedBy>
  <cp:revision>25</cp:revision>
  <dcterms:created xsi:type="dcterms:W3CDTF">2012-03-09T02:06:49Z</dcterms:created>
  <dcterms:modified xsi:type="dcterms:W3CDTF">2012-03-09T05:24:50Z</dcterms:modified>
</cp:coreProperties>
</file>